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41" r:id="rId1"/>
  </p:sldMasterIdLst>
  <p:notesMasterIdLst>
    <p:notesMasterId r:id="rId12"/>
  </p:notesMasterIdLst>
  <p:handoutMasterIdLst>
    <p:handoutMasterId r:id="rId13"/>
  </p:handoutMasterIdLst>
  <p:sldIdLst>
    <p:sldId id="256" r:id="rId2"/>
    <p:sldId id="257" r:id="rId3"/>
    <p:sldId id="258" r:id="rId4"/>
    <p:sldId id="259" r:id="rId5"/>
    <p:sldId id="260" r:id="rId6"/>
    <p:sldId id="263" r:id="rId7"/>
    <p:sldId id="261" r:id="rId8"/>
    <p:sldId id="262"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687" autoAdjust="0"/>
  </p:normalViewPr>
  <p:slideViewPr>
    <p:cSldViewPr snapToGrid="0" snapToObjects="1">
      <p:cViewPr>
        <p:scale>
          <a:sx n="50" d="100"/>
          <a:sy n="50" d="100"/>
        </p:scale>
        <p:origin x="-2784" y="-1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4D047C9-0D6B-5445-ACB5-DB40DCAF259C}" type="datetimeFigureOut">
              <a:rPr lang="en-US" smtClean="0"/>
              <a:t>7/6/15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BC6913-B12B-D348-8FB4-C605F978D1CD}" type="slidenum">
              <a:rPr lang="en-US" smtClean="0"/>
              <a:t>‹#›</a:t>
            </a:fld>
            <a:endParaRPr lang="en-US"/>
          </a:p>
        </p:txBody>
      </p:sp>
    </p:spTree>
    <p:extLst>
      <p:ext uri="{BB962C8B-B14F-4D97-AF65-F5344CB8AC3E}">
        <p14:creationId xmlns:p14="http://schemas.microsoft.com/office/powerpoint/2010/main" val="2261551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EA4934-9593-1548-821B-2750DD596E45}" type="datetimeFigureOut">
              <a:rPr lang="en-US" smtClean="0"/>
              <a:t>7/6/15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66A932-02AE-9542-B48C-E151B2D0DF9F}" type="slidenum">
              <a:rPr lang="en-US" smtClean="0"/>
              <a:t>‹#›</a:t>
            </a:fld>
            <a:endParaRPr lang="en-US"/>
          </a:p>
        </p:txBody>
      </p:sp>
    </p:spTree>
    <p:extLst>
      <p:ext uri="{BB962C8B-B14F-4D97-AF65-F5344CB8AC3E}">
        <p14:creationId xmlns:p14="http://schemas.microsoft.com/office/powerpoint/2010/main" val="30649703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name is Adnan Karimjee. I am a startup consultant</a:t>
            </a:r>
            <a:r>
              <a:rPr lang="en-US" baseline="0" dirty="0" smtClean="0"/>
              <a:t> and today I am going to give you my take on what it is to be effective in networking</a:t>
            </a:r>
            <a:endParaRPr lang="en-US" dirty="0"/>
          </a:p>
        </p:txBody>
      </p:sp>
      <p:sp>
        <p:nvSpPr>
          <p:cNvPr id="4" name="Slide Number Placeholder 3"/>
          <p:cNvSpPr>
            <a:spLocks noGrp="1"/>
          </p:cNvSpPr>
          <p:nvPr>
            <p:ph type="sldNum" sz="quarter" idx="10"/>
          </p:nvPr>
        </p:nvSpPr>
        <p:spPr/>
        <p:txBody>
          <a:bodyPr/>
          <a:lstStyle/>
          <a:p>
            <a:fld id="{BC66A932-02AE-9542-B48C-E151B2D0DF9F}" type="slidenum">
              <a:rPr lang="en-US" smtClean="0"/>
              <a:t>1</a:t>
            </a:fld>
            <a:endParaRPr lang="en-US"/>
          </a:p>
        </p:txBody>
      </p:sp>
    </p:spTree>
    <p:extLst>
      <p:ext uri="{BB962C8B-B14F-4D97-AF65-F5344CB8AC3E}">
        <p14:creationId xmlns:p14="http://schemas.microsoft.com/office/powerpoint/2010/main" val="3907645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Networking in the past was a tool usually reserved for sales</a:t>
            </a:r>
            <a:r>
              <a:rPr lang="en-US" baseline="0" dirty="0" smtClean="0"/>
              <a:t> managers, CEO’s etc.</a:t>
            </a:r>
          </a:p>
          <a:p>
            <a:pPr marL="171450" indent="-171450">
              <a:buFont typeface="Arial"/>
              <a:buChar char="•"/>
            </a:pPr>
            <a:r>
              <a:rPr lang="en-US" baseline="0" dirty="0" smtClean="0"/>
              <a:t>However with the business world becoming more flat and entrepreneurship taking on more traction, networking has evolved. </a:t>
            </a:r>
          </a:p>
          <a:p>
            <a:pPr marL="171450" indent="-171450">
              <a:buFont typeface="Arial"/>
              <a:buChar char="•"/>
            </a:pPr>
            <a:r>
              <a:rPr lang="en-US" baseline="0" dirty="0" smtClean="0"/>
              <a:t>People now go to network a broad spectrum of reasons. </a:t>
            </a:r>
          </a:p>
          <a:p>
            <a:endParaRPr lang="en-US" baseline="0" dirty="0" smtClean="0"/>
          </a:p>
          <a:p>
            <a:pPr marL="171450" indent="-171450">
              <a:buFont typeface="Arial"/>
              <a:buChar char="•"/>
            </a:pPr>
            <a:r>
              <a:rPr lang="en-US" baseline="0" dirty="0" smtClean="0"/>
              <a:t>Yes there are some very specific networking events that are specific to a particular field but generally it has become quite mixed and varied. </a:t>
            </a:r>
            <a:endParaRPr lang="en-US" dirty="0"/>
          </a:p>
        </p:txBody>
      </p:sp>
      <p:sp>
        <p:nvSpPr>
          <p:cNvPr id="4" name="Slide Number Placeholder 3"/>
          <p:cNvSpPr>
            <a:spLocks noGrp="1"/>
          </p:cNvSpPr>
          <p:nvPr>
            <p:ph type="sldNum" sz="quarter" idx="10"/>
          </p:nvPr>
        </p:nvSpPr>
        <p:spPr/>
        <p:txBody>
          <a:bodyPr/>
          <a:lstStyle/>
          <a:p>
            <a:fld id="{BC66A932-02AE-9542-B48C-E151B2D0DF9F}" type="slidenum">
              <a:rPr lang="en-US" smtClean="0"/>
              <a:t>2</a:t>
            </a:fld>
            <a:endParaRPr lang="en-US"/>
          </a:p>
        </p:txBody>
      </p:sp>
    </p:spTree>
    <p:extLst>
      <p:ext uri="{BB962C8B-B14F-4D97-AF65-F5344CB8AC3E}">
        <p14:creationId xmlns:p14="http://schemas.microsoft.com/office/powerpoint/2010/main" val="2919238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If you have attended</a:t>
            </a:r>
            <a:r>
              <a:rPr lang="en-US" baseline="0" dirty="0" smtClean="0"/>
              <a:t> the past FPA Forum talks then you may have noticed these two recurring themes. </a:t>
            </a:r>
          </a:p>
          <a:p>
            <a:pPr marL="171450" indent="-171450">
              <a:buFont typeface="Arial"/>
              <a:buChar char="•"/>
            </a:pPr>
            <a:endParaRPr lang="en-US" baseline="0" dirty="0" smtClean="0"/>
          </a:p>
          <a:p>
            <a:pPr marL="171450" indent="-171450">
              <a:buFont typeface="Arial"/>
              <a:buChar char="•"/>
            </a:pPr>
            <a:r>
              <a:rPr lang="en-US" baseline="0" dirty="0" smtClean="0"/>
              <a:t>You need confidence to be able to sell yourself. That is what networking is essentially about. </a:t>
            </a:r>
          </a:p>
          <a:p>
            <a:pPr marL="171450" indent="-171450">
              <a:buFont typeface="Arial"/>
              <a:buChar char="•"/>
            </a:pPr>
            <a:endParaRPr lang="en-US" baseline="0" dirty="0" smtClean="0"/>
          </a:p>
          <a:p>
            <a:pPr marL="171450" indent="-171450">
              <a:buFont typeface="Arial"/>
              <a:buChar char="•"/>
            </a:pPr>
            <a:r>
              <a:rPr lang="en-US" baseline="0" dirty="0" smtClean="0"/>
              <a:t>It is not easy striking up a conversation with someone you don’t know. </a:t>
            </a:r>
            <a:endParaRPr lang="en-US" dirty="0"/>
          </a:p>
        </p:txBody>
      </p:sp>
      <p:sp>
        <p:nvSpPr>
          <p:cNvPr id="4" name="Slide Number Placeholder 3"/>
          <p:cNvSpPr>
            <a:spLocks noGrp="1"/>
          </p:cNvSpPr>
          <p:nvPr>
            <p:ph type="sldNum" sz="quarter" idx="10"/>
          </p:nvPr>
        </p:nvSpPr>
        <p:spPr/>
        <p:txBody>
          <a:bodyPr/>
          <a:lstStyle/>
          <a:p>
            <a:fld id="{BC66A932-02AE-9542-B48C-E151B2D0DF9F}" type="slidenum">
              <a:rPr lang="en-US" smtClean="0"/>
              <a:t>3</a:t>
            </a:fld>
            <a:endParaRPr lang="en-US"/>
          </a:p>
        </p:txBody>
      </p:sp>
    </p:spTree>
    <p:extLst>
      <p:ext uri="{BB962C8B-B14F-4D97-AF65-F5344CB8AC3E}">
        <p14:creationId xmlns:p14="http://schemas.microsoft.com/office/powerpoint/2010/main" val="4209952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A brief</a:t>
            </a:r>
            <a:r>
              <a:rPr lang="en-US" baseline="0" dirty="0" smtClean="0"/>
              <a:t> pitch about yourself prepared in advance will go a long way in making a great first impression. </a:t>
            </a:r>
          </a:p>
          <a:p>
            <a:pPr marL="171450" indent="-171450">
              <a:buFont typeface="Arial"/>
              <a:buChar char="•"/>
            </a:pPr>
            <a:r>
              <a:rPr lang="en-US" baseline="0" dirty="0" smtClean="0"/>
              <a:t>Keep it brief (15-30 seconds)</a:t>
            </a:r>
          </a:p>
          <a:p>
            <a:pPr marL="171450" indent="-171450">
              <a:buFont typeface="Arial"/>
              <a:buChar char="•"/>
            </a:pPr>
            <a:r>
              <a:rPr lang="en-US" baseline="0" dirty="0" smtClean="0"/>
              <a:t>Don’t waffle and be confident in what you have to say.</a:t>
            </a:r>
          </a:p>
          <a:p>
            <a:endParaRPr lang="en-US" baseline="0" dirty="0" smtClean="0"/>
          </a:p>
          <a:p>
            <a:pPr marL="171450" indent="-171450">
              <a:buFont typeface="Arial"/>
              <a:buChar char="•"/>
            </a:pPr>
            <a:r>
              <a:rPr lang="en-US" baseline="0" dirty="0" smtClean="0"/>
              <a:t>Some may argue that with technology, visiting cards are becoming obsolete. I disagree. </a:t>
            </a:r>
          </a:p>
          <a:p>
            <a:pPr marL="171450" indent="-171450">
              <a:buFont typeface="Arial"/>
              <a:buChar char="•"/>
            </a:pPr>
            <a:r>
              <a:rPr lang="en-US" baseline="0" dirty="0" smtClean="0"/>
              <a:t>When time is short, handing a great visiting card is far more affective then making them note your details down on their phone.</a:t>
            </a:r>
          </a:p>
          <a:p>
            <a:pPr marL="171450" indent="-171450">
              <a:buFont typeface="Arial"/>
              <a:buChar char="•"/>
            </a:pPr>
            <a:r>
              <a:rPr lang="en-US" baseline="0" dirty="0" smtClean="0"/>
              <a:t>If you have no control over your professional cards, invest in a good personal card. </a:t>
            </a:r>
          </a:p>
          <a:p>
            <a:endParaRPr lang="en-US" baseline="0" dirty="0" smtClean="0"/>
          </a:p>
          <a:p>
            <a:pPr marL="171450" indent="-171450">
              <a:buFont typeface="Arial"/>
              <a:buChar char="•"/>
            </a:pPr>
            <a:r>
              <a:rPr lang="en-US" baseline="0" dirty="0" smtClean="0"/>
              <a:t>Be positive. </a:t>
            </a:r>
          </a:p>
          <a:p>
            <a:pPr marL="171450" indent="-171450">
              <a:buFont typeface="Arial"/>
              <a:buChar char="•"/>
            </a:pPr>
            <a:r>
              <a:rPr lang="en-US" baseline="0" dirty="0" smtClean="0"/>
              <a:t>Smile. </a:t>
            </a:r>
          </a:p>
          <a:p>
            <a:pPr marL="171450" indent="-171450">
              <a:buFont typeface="Arial"/>
              <a:buChar char="•"/>
            </a:pPr>
            <a:r>
              <a:rPr lang="en-US" baseline="0" dirty="0" smtClean="0"/>
              <a:t>It will attract the other person to keep talking to you.</a:t>
            </a:r>
            <a:endParaRPr lang="en-US" dirty="0"/>
          </a:p>
        </p:txBody>
      </p:sp>
      <p:sp>
        <p:nvSpPr>
          <p:cNvPr id="4" name="Slide Number Placeholder 3"/>
          <p:cNvSpPr>
            <a:spLocks noGrp="1"/>
          </p:cNvSpPr>
          <p:nvPr>
            <p:ph type="sldNum" sz="quarter" idx="10"/>
          </p:nvPr>
        </p:nvSpPr>
        <p:spPr/>
        <p:txBody>
          <a:bodyPr/>
          <a:lstStyle/>
          <a:p>
            <a:fld id="{BC66A932-02AE-9542-B48C-E151B2D0DF9F}" type="slidenum">
              <a:rPr lang="en-US" smtClean="0"/>
              <a:t>4</a:t>
            </a:fld>
            <a:endParaRPr lang="en-US"/>
          </a:p>
        </p:txBody>
      </p:sp>
    </p:spTree>
    <p:extLst>
      <p:ext uri="{BB962C8B-B14F-4D97-AF65-F5344CB8AC3E}">
        <p14:creationId xmlns:p14="http://schemas.microsoft.com/office/powerpoint/2010/main" val="4250644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If</a:t>
            </a:r>
            <a:r>
              <a:rPr lang="en-US" baseline="0" dirty="0" smtClean="0"/>
              <a:t> it is a dedicated networking event, doing some basic research abut who is attending will really help – especially as an ice-breaker.</a:t>
            </a:r>
          </a:p>
          <a:p>
            <a:endParaRPr lang="en-US" baseline="0" dirty="0" smtClean="0"/>
          </a:p>
          <a:p>
            <a:endParaRPr lang="en-US" baseline="0" dirty="0" smtClean="0"/>
          </a:p>
          <a:p>
            <a:pPr marL="171450" indent="-171450">
              <a:buFont typeface="Arial"/>
              <a:buChar char="•"/>
            </a:pPr>
            <a:r>
              <a:rPr lang="en-US" baseline="0" dirty="0" smtClean="0"/>
              <a:t>Once you have found someone, don’t hang onto them for the rest of the event. They may want to meet other people and more importantly you should be meeting others. </a:t>
            </a:r>
          </a:p>
          <a:p>
            <a:endParaRPr lang="en-US" baseline="0" dirty="0" smtClean="0"/>
          </a:p>
          <a:p>
            <a:r>
              <a:rPr lang="en-US" baseline="0" dirty="0" smtClean="0"/>
              <a:t>This is such a simple but undervalued trait – LISTEN. Don’t interrupt. Hear what they have to say. </a:t>
            </a:r>
          </a:p>
          <a:p>
            <a:r>
              <a:rPr lang="en-US" baseline="0" dirty="0" smtClean="0"/>
              <a:t>Once they have finished and there is something you want to add, make it valuable. </a:t>
            </a:r>
          </a:p>
          <a:p>
            <a:r>
              <a:rPr lang="en-US" baseline="0" dirty="0" smtClean="0"/>
              <a:t>Try and connect with what they have said. </a:t>
            </a:r>
          </a:p>
          <a:p>
            <a:r>
              <a:rPr lang="en-US" baseline="0" dirty="0" smtClean="0"/>
              <a:t>It is very easy to talk about ourselves but you should make sure it is relevant to the person and subject you are talking about. </a:t>
            </a:r>
          </a:p>
          <a:p>
            <a:r>
              <a:rPr lang="en-US" baseline="0" dirty="0" smtClean="0"/>
              <a:t>Engage by asking questions. Let them know you have listened to what you have said. </a:t>
            </a:r>
          </a:p>
          <a:p>
            <a:endParaRPr lang="en-US" baseline="0" dirty="0" smtClean="0"/>
          </a:p>
          <a:p>
            <a:r>
              <a:rPr lang="en-US" baseline="0" dirty="0" smtClean="0"/>
              <a:t>Be courteous. </a:t>
            </a:r>
          </a:p>
          <a:p>
            <a:r>
              <a:rPr lang="en-US" baseline="0" dirty="0" smtClean="0"/>
              <a:t>We won’t always hit it off with everyone we meet, but just because you do not have anything in common does not mean you cannot show a bit of courtesy. </a:t>
            </a:r>
          </a:p>
          <a:p>
            <a:r>
              <a:rPr lang="en-US" baseline="0" dirty="0" smtClean="0"/>
              <a:t>If you find that you have nothing in common or difficult to engage with the other person then politely end the conversation by saying that there is someone else you want to meet.</a:t>
            </a:r>
            <a:endParaRPr lang="en-US" dirty="0"/>
          </a:p>
        </p:txBody>
      </p:sp>
      <p:sp>
        <p:nvSpPr>
          <p:cNvPr id="4" name="Slide Number Placeholder 3"/>
          <p:cNvSpPr>
            <a:spLocks noGrp="1"/>
          </p:cNvSpPr>
          <p:nvPr>
            <p:ph type="sldNum" sz="quarter" idx="10"/>
          </p:nvPr>
        </p:nvSpPr>
        <p:spPr/>
        <p:txBody>
          <a:bodyPr/>
          <a:lstStyle/>
          <a:p>
            <a:fld id="{BC66A932-02AE-9542-B48C-E151B2D0DF9F}" type="slidenum">
              <a:rPr lang="en-US" smtClean="0"/>
              <a:t>5</a:t>
            </a:fld>
            <a:endParaRPr lang="en-US"/>
          </a:p>
        </p:txBody>
      </p:sp>
    </p:spTree>
    <p:extLst>
      <p:ext uri="{BB962C8B-B14F-4D97-AF65-F5344CB8AC3E}">
        <p14:creationId xmlns:p14="http://schemas.microsoft.com/office/powerpoint/2010/main" val="4121634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baseline="0" dirty="0" smtClean="0"/>
              <a:t>If you are nervous, take a moment to calm yourself. But not too long!</a:t>
            </a:r>
          </a:p>
          <a:p>
            <a:endParaRPr lang="en-US" baseline="0" dirty="0" smtClean="0"/>
          </a:p>
          <a:p>
            <a:pPr marL="171450" indent="-171450">
              <a:buFont typeface="Arial"/>
              <a:buChar char="•"/>
            </a:pPr>
            <a:r>
              <a:rPr lang="en-US" baseline="0" dirty="0" smtClean="0"/>
              <a:t>If you are still nervous then one great way of meeting new people is by looking at a pair. </a:t>
            </a:r>
          </a:p>
          <a:p>
            <a:pPr marL="171450" indent="-171450">
              <a:buFont typeface="Arial"/>
              <a:buChar char="•"/>
            </a:pPr>
            <a:r>
              <a:rPr lang="en-US" baseline="0" dirty="0" smtClean="0"/>
              <a:t>This works in two ways, one they may have come together and therefore would be happy to meet someone new. Or one of them may be looking to exit to conversation and you can provide that excuse. </a:t>
            </a:r>
          </a:p>
          <a:p>
            <a:pPr marL="0" indent="0">
              <a:buFont typeface="Arial"/>
              <a:buNone/>
            </a:pPr>
            <a:endParaRPr lang="en-US" baseline="0" dirty="0" smtClean="0"/>
          </a:p>
          <a:p>
            <a:pPr marL="171450" indent="-171450">
              <a:buFont typeface="Arial"/>
              <a:buChar char="•"/>
            </a:pPr>
            <a:r>
              <a:rPr lang="en-US" baseline="0" dirty="0" smtClean="0"/>
              <a:t>Another great way to meet someone is in the queue while registering or the line for food. </a:t>
            </a:r>
          </a:p>
          <a:p>
            <a:pPr marL="171450" indent="-171450">
              <a:buFont typeface="Arial"/>
              <a:buChar char="•"/>
            </a:pPr>
            <a:r>
              <a:rPr lang="en-US" baseline="0" dirty="0" smtClean="0"/>
              <a:t>For some reason complaining always seems to be a common ground!</a:t>
            </a:r>
          </a:p>
          <a:p>
            <a:pPr marL="171450" indent="-171450">
              <a:buFont typeface="Arial"/>
              <a:buChar char="•"/>
            </a:pPr>
            <a:r>
              <a:rPr lang="en-US" baseline="0" dirty="0" smtClean="0"/>
              <a:t>Not an excuse to be negative!</a:t>
            </a:r>
          </a:p>
          <a:p>
            <a:pPr marL="171450" indent="-171450">
              <a:buFont typeface="Arial"/>
              <a:buChar char="•"/>
            </a:pPr>
            <a:endParaRPr lang="en-US" baseline="0" dirty="0" smtClean="0"/>
          </a:p>
          <a:p>
            <a:pPr marL="171450" indent="-171450">
              <a:buFont typeface="Arial"/>
              <a:buChar char="•"/>
            </a:pPr>
            <a:r>
              <a:rPr lang="en-US" baseline="0" dirty="0" smtClean="0"/>
              <a:t>If you have gone with somebody or you already know somebody there, ask them to introduce.</a:t>
            </a:r>
          </a:p>
          <a:p>
            <a:pPr marL="171450" indent="-171450">
              <a:buFont typeface="Arial"/>
              <a:buChar char="•"/>
            </a:pPr>
            <a:r>
              <a:rPr lang="en-US" baseline="0" dirty="0" smtClean="0"/>
              <a:t>In the future return the favor</a:t>
            </a:r>
          </a:p>
          <a:p>
            <a:pPr marL="171450" indent="-171450">
              <a:buFont typeface="Arial"/>
              <a:buChar char="•"/>
            </a:pPr>
            <a:r>
              <a:rPr lang="en-US" baseline="0" dirty="0" smtClean="0"/>
              <a:t>Goes a long way to build credibility. </a:t>
            </a:r>
          </a:p>
          <a:p>
            <a:endParaRPr lang="en-US" dirty="0"/>
          </a:p>
        </p:txBody>
      </p:sp>
      <p:sp>
        <p:nvSpPr>
          <p:cNvPr id="4" name="Slide Number Placeholder 3"/>
          <p:cNvSpPr>
            <a:spLocks noGrp="1"/>
          </p:cNvSpPr>
          <p:nvPr>
            <p:ph type="sldNum" sz="quarter" idx="10"/>
          </p:nvPr>
        </p:nvSpPr>
        <p:spPr/>
        <p:txBody>
          <a:bodyPr/>
          <a:lstStyle/>
          <a:p>
            <a:fld id="{BC66A932-02AE-9542-B48C-E151B2D0DF9F}" type="slidenum">
              <a:rPr lang="en-US" smtClean="0"/>
              <a:t>6</a:t>
            </a:fld>
            <a:endParaRPr lang="en-US"/>
          </a:p>
        </p:txBody>
      </p:sp>
    </p:spTree>
    <p:extLst>
      <p:ext uri="{BB962C8B-B14F-4D97-AF65-F5344CB8AC3E}">
        <p14:creationId xmlns:p14="http://schemas.microsoft.com/office/powerpoint/2010/main" val="4118974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always a good practice to send them a “nice to meet you email” a maximum</a:t>
            </a:r>
            <a:r>
              <a:rPr lang="en-US" baseline="0" dirty="0" smtClean="0"/>
              <a:t> a day after you have met them. </a:t>
            </a:r>
          </a:p>
          <a:p>
            <a:r>
              <a:rPr lang="en-US" baseline="0" dirty="0" smtClean="0"/>
              <a:t>Even if you have nothing in common or don not see any short-term benefits.</a:t>
            </a:r>
          </a:p>
          <a:p>
            <a:endParaRPr lang="en-US" baseline="0" dirty="0" smtClean="0"/>
          </a:p>
          <a:p>
            <a:r>
              <a:rPr lang="en-US" baseline="0" dirty="0" smtClean="0"/>
              <a:t>If you have promised to send them your CV, proposal, an article </a:t>
            </a:r>
            <a:r>
              <a:rPr lang="en-US" baseline="0" dirty="0" err="1" smtClean="0"/>
              <a:t>etc</a:t>
            </a:r>
            <a:r>
              <a:rPr lang="en-US" baseline="0" dirty="0" smtClean="0"/>
              <a:t> then make sure you to do it ASAP.</a:t>
            </a:r>
          </a:p>
          <a:p>
            <a:endParaRPr lang="en-US" baseline="0" dirty="0" smtClean="0"/>
          </a:p>
          <a:p>
            <a:r>
              <a:rPr lang="en-US" baseline="0" dirty="0" smtClean="0"/>
              <a:t>One of the best ways to stay in touch is using holidays (even those that we don’t follow) as a way to keep in touch. </a:t>
            </a:r>
          </a:p>
          <a:p>
            <a:r>
              <a:rPr lang="en-US" baseline="0" dirty="0" smtClean="0"/>
              <a:t>Make sure these messages are personalized.</a:t>
            </a:r>
          </a:p>
          <a:p>
            <a:r>
              <a:rPr lang="en-US" baseline="0" dirty="0" smtClean="0"/>
              <a:t>Worst thing is receiving generic happy holiday messages. </a:t>
            </a:r>
          </a:p>
          <a:p>
            <a:r>
              <a:rPr lang="en-US" baseline="0" dirty="0" smtClean="0"/>
              <a:t>Try and ask them about their work etc.</a:t>
            </a:r>
          </a:p>
          <a:p>
            <a:r>
              <a:rPr lang="en-US" baseline="0" dirty="0" smtClean="0"/>
              <a:t>Stick to e-mail unless they ask otherwise or the both of you are comfortable using other means of communicating. </a:t>
            </a:r>
            <a:endParaRPr lang="en-US" dirty="0"/>
          </a:p>
        </p:txBody>
      </p:sp>
      <p:sp>
        <p:nvSpPr>
          <p:cNvPr id="4" name="Slide Number Placeholder 3"/>
          <p:cNvSpPr>
            <a:spLocks noGrp="1"/>
          </p:cNvSpPr>
          <p:nvPr>
            <p:ph type="sldNum" sz="quarter" idx="10"/>
          </p:nvPr>
        </p:nvSpPr>
        <p:spPr/>
        <p:txBody>
          <a:bodyPr/>
          <a:lstStyle/>
          <a:p>
            <a:fld id="{BC66A932-02AE-9542-B48C-E151B2D0DF9F}" type="slidenum">
              <a:rPr lang="en-US" smtClean="0"/>
              <a:t>7</a:t>
            </a:fld>
            <a:endParaRPr lang="en-US"/>
          </a:p>
        </p:txBody>
      </p:sp>
    </p:spTree>
    <p:extLst>
      <p:ext uri="{BB962C8B-B14F-4D97-AF65-F5344CB8AC3E}">
        <p14:creationId xmlns:p14="http://schemas.microsoft.com/office/powerpoint/2010/main" val="1781104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66A932-02AE-9542-B48C-E151B2D0DF9F}" type="slidenum">
              <a:rPr lang="en-US" smtClean="0"/>
              <a:t>10</a:t>
            </a:fld>
            <a:endParaRPr lang="en-US"/>
          </a:p>
        </p:txBody>
      </p:sp>
    </p:spTree>
    <p:extLst>
      <p:ext uri="{BB962C8B-B14F-4D97-AF65-F5344CB8AC3E}">
        <p14:creationId xmlns:p14="http://schemas.microsoft.com/office/powerpoint/2010/main" val="2503928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094"/>
            <a:ext cx="7772400" cy="1470025"/>
          </a:xfrm>
        </p:spPr>
        <p:txBody>
          <a:bodyPr anchor="b" anchorCtr="0"/>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spcBef>
                <a:spcPts val="300"/>
              </a:spcBef>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8ACDB3CC-F982-40F9-8DD6-BCC9AFBF44BD}" type="datetime1">
              <a:rPr lang="en-US" smtClean="0"/>
              <a:pPr/>
              <a:t>7/6/15</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7" name="Picture 6" descr="CoverGlyph.png"/>
          <p:cNvPicPr>
            <a:picLocks noChangeAspect="1"/>
          </p:cNvPicPr>
          <p:nvPr/>
        </p:nvPicPr>
        <p:blipFill>
          <a:blip r:embed="rId2"/>
          <a:stretch>
            <a:fillRect/>
          </a:stretch>
        </p:blipFill>
        <p:spPr>
          <a:xfrm>
            <a:off x="4010025" y="3048000"/>
            <a:ext cx="1123950" cy="77152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738282"/>
            <a:ext cx="7770813"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286000" y="457200"/>
            <a:ext cx="4572000" cy="3173506"/>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5800" y="5181600"/>
            <a:ext cx="7770813" cy="685800"/>
          </a:xfrm>
        </p:spPr>
        <p:txBody>
          <a:bodyPr vert="horz" lIns="91440" tIns="45720" rIns="91440" bIns="45720" rtlCol="0">
            <a:normAutofit/>
          </a:bodyPr>
          <a:lstStyle>
            <a:lvl1pPr marL="0" indent="0" algn="ctr">
              <a:spcBef>
                <a:spcPts val="3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9AECC27D-561F-3840-8535-553E8FE5C9FE}" type="datetimeFigureOut">
              <a:rPr lang="en-US" smtClean="0"/>
              <a:t>7/6/15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0ACF3-A848-1745-8CE3-E323A8D2DFE0}" type="slidenum">
              <a:rPr lang="en-US" smtClean="0"/>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4890247"/>
            <a:ext cx="1645920" cy="17041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AECC27D-561F-3840-8535-553E8FE5C9FE}" type="datetimeFigureOut">
              <a:rPr lang="en-US" smtClean="0"/>
              <a:t>7/6/15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0ACF3-A848-1745-8CE3-E323A8D2DFE0}" type="slidenum">
              <a:rPr lang="en-US" smtClean="0"/>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7882"/>
            <a:ext cx="1524000" cy="532503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AECC27D-561F-3840-8535-553E8FE5C9FE}" type="datetimeFigureOut">
              <a:rPr lang="en-US" smtClean="0"/>
              <a:t>7/6/15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0ACF3-A848-1745-8CE3-E323A8D2DFE0}"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rot="5400000">
            <a:off x="6052928" y="3115195"/>
            <a:ext cx="1645920" cy="17041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AECC27D-561F-3840-8535-553E8FE5C9FE}" type="datetimeFigureOut">
              <a:rPr lang="en-US" smtClean="0"/>
              <a:t>7/6/15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0ACF3-A848-1745-8CE3-E323A8D2DFE0}" type="slidenum">
              <a:rPr lang="en-US" smtClean="0"/>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626440"/>
            <a:ext cx="7770813" cy="1472184"/>
          </a:xfrm>
        </p:spPr>
        <p:txBody>
          <a:bodyPr anchor="b" anchorCtr="0"/>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685800" y="3813048"/>
            <a:ext cx="7770813" cy="1755648"/>
          </a:xfrm>
        </p:spPr>
        <p:txBody>
          <a:bodyPr anchor="t" anchorCtr="0">
            <a:normAutofit/>
          </a:bodyPr>
          <a:lstStyle>
            <a:lvl1pPr marL="0" indent="0" algn="ctr">
              <a:spcBef>
                <a:spcPts val="30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7/6/15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pic>
        <p:nvPicPr>
          <p:cNvPr id="7" name="Picture 6" descr="Glyph-SectionHeader.png"/>
          <p:cNvPicPr>
            <a:picLocks noChangeAspect="1"/>
          </p:cNvPicPr>
          <p:nvPr/>
        </p:nvPicPr>
        <p:blipFill>
          <a:blip r:embed="rId2"/>
          <a:stretch>
            <a:fillRect/>
          </a:stretch>
        </p:blipFill>
        <p:spPr>
          <a:xfrm>
            <a:off x="4038600" y="3174066"/>
            <a:ext cx="1066800" cy="5905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AECC27D-561F-3840-8535-553E8FE5C9FE}" type="datetimeFigureOut">
              <a:rPr lang="en-US" smtClean="0"/>
              <a:t>7/6/15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0ACF3-A848-1745-8CE3-E323A8D2DFE0}"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006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9AECC27D-561F-3840-8535-553E8FE5C9FE}" type="datetimeFigureOut">
              <a:rPr lang="en-US" smtClean="0"/>
              <a:t>7/6/15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E0ACF3-A848-1745-8CE3-E323A8D2DFE0}" type="slidenum">
              <a:rPr lang="en-US" smtClean="0"/>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ECC27D-561F-3840-8535-553E8FE5C9FE}" type="datetimeFigureOut">
              <a:rPr lang="en-US" smtClean="0"/>
              <a:t>7/6/15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E0ACF3-A848-1745-8CE3-E323A8D2DFE0}" type="slidenum">
              <a:rPr lang="en-US" smtClean="0"/>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ECC27D-561F-3840-8535-553E8FE5C9FE}" type="datetimeFigureOut">
              <a:rPr lang="en-US" smtClean="0"/>
              <a:t>7/6/15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E0ACF3-A848-1745-8CE3-E323A8D2DF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6" y="914400"/>
            <a:ext cx="3657600" cy="1162050"/>
          </a:xfrm>
        </p:spPr>
        <p:txBody>
          <a:bodyPr anchor="b"/>
          <a:lstStyle>
            <a:lvl1pPr algn="ctr">
              <a:defRPr sz="3800" b="0"/>
            </a:lvl1pPr>
          </a:lstStyle>
          <a:p>
            <a:r>
              <a:rPr lang="en-US" smtClean="0"/>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marL="2290763" indent="-461963">
              <a:tabLst/>
              <a:defRPr sz="2000"/>
            </a:lvl6pPr>
            <a:lvl7pPr marL="2290763" indent="-461963">
              <a:tabLst/>
              <a:defRPr sz="2000"/>
            </a:lvl7pPr>
            <a:lvl8pPr marL="2290763" indent="-461963">
              <a:tabLst/>
              <a:defRPr sz="2000"/>
            </a:lvl8pPr>
            <a:lvl9pPr marL="2290763" indent="-461963">
              <a:tabLst/>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ECC27D-561F-3840-8535-553E8FE5C9FE}" type="datetimeFigureOut">
              <a:rPr lang="en-US" smtClean="0"/>
              <a:t>7/6/15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0ACF3-A848-1745-8CE3-E323A8D2DFE0}" type="slidenum">
              <a:rPr lang="en-US" smtClean="0"/>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1664746" y="2286000"/>
            <a:ext cx="1645920" cy="17041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9013" y="914400"/>
            <a:ext cx="36576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58906" y="457200"/>
            <a:ext cx="3657600" cy="5413248"/>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013" y="2587752"/>
            <a:ext cx="3657600" cy="2898648"/>
          </a:xfrm>
        </p:spPr>
        <p:txBody>
          <a:bodyPr vert="horz" lIns="91440" tIns="45720" rIns="91440" bIns="45720" rtlCol="0">
            <a:normAutofit/>
          </a:bodyPr>
          <a:lstStyle>
            <a:lvl1pPr marL="0" indent="0" algn="ctr">
              <a:spcBef>
                <a:spcPts val="6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9AECC27D-561F-3840-8535-553E8FE5C9FE}" type="datetimeFigureOut">
              <a:rPr lang="en-US" smtClean="0"/>
              <a:t>7/6/15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0ACF3-A848-1745-8CE3-E323A8D2DFE0}"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5804853" y="2286000"/>
            <a:ext cx="1645920" cy="17041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115"/>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27E0ACF3-A848-1745-8CE3-E323A8D2DFE0}" type="slidenum">
              <a:rPr lang="en-US" smtClean="0"/>
              <a:t>‹#›</a:t>
            </a:fld>
            <a:endParaRPr lang="en-US"/>
          </a:p>
        </p:txBody>
      </p:sp>
      <p:sp>
        <p:nvSpPr>
          <p:cNvPr id="2" name="Title Placeholder 1"/>
          <p:cNvSpPr>
            <a:spLocks noGrp="1"/>
          </p:cNvSpPr>
          <p:nvPr>
            <p:ph type="title"/>
          </p:nvPr>
        </p:nvSpPr>
        <p:spPr>
          <a:xfrm>
            <a:off x="685800" y="67236"/>
            <a:ext cx="7770813" cy="1371600"/>
          </a:xfrm>
          <a:prstGeom prst="rect">
            <a:avLst/>
          </a:prstGeom>
          <a:effectLst/>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685800" y="2209800"/>
            <a:ext cx="7770813" cy="3657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400800" y="6289115"/>
            <a:ext cx="23756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CC27D-561F-3840-8535-553E8FE5C9FE}" type="datetimeFigureOut">
              <a:rPr lang="en-US" smtClean="0"/>
              <a:t>7/6/15</a:t>
            </a:fld>
            <a:endParaRPr lang="en-US"/>
          </a:p>
        </p:txBody>
      </p:sp>
      <p:sp>
        <p:nvSpPr>
          <p:cNvPr id="5" name="Footer Placeholder 4"/>
          <p:cNvSpPr>
            <a:spLocks noGrp="1"/>
          </p:cNvSpPr>
          <p:nvPr>
            <p:ph type="ftr" sz="quarter" idx="3"/>
          </p:nvPr>
        </p:nvSpPr>
        <p:spPr>
          <a:xfrm>
            <a:off x="349624" y="6289115"/>
            <a:ext cx="31555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 id="2147484046" r:id="rId5"/>
    <p:sldLayoutId id="2147484047" r:id="rId6"/>
    <p:sldLayoutId id="2147484048" r:id="rId7"/>
    <p:sldLayoutId id="2147484049" r:id="rId8"/>
    <p:sldLayoutId id="2147484050" r:id="rId9"/>
    <p:sldLayoutId id="2147484051" r:id="rId10"/>
    <p:sldLayoutId id="2147484052" r:id="rId11"/>
    <p:sldLayoutId id="2147484053" r:id="rId12"/>
  </p:sldLayoutIdLst>
  <p:txStyles>
    <p:titleStyle>
      <a:lvl1pPr algn="ctr" defTabSz="914400" rtl="0" eaLnBrk="1" latinLnBrk="0" hangingPunct="1">
        <a:spcBef>
          <a:spcPct val="0"/>
        </a:spcBef>
        <a:buNone/>
        <a:defRPr sz="5000" kern="1200">
          <a:solidFill>
            <a:schemeClr val="tx2"/>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3"/>
        </a:buClr>
        <a:buFont typeface="Wingdings" pitchFamily="2" charset="2"/>
        <a:buChar char=""/>
        <a:defRPr sz="2400" kern="1200">
          <a:solidFill>
            <a:schemeClr val="tx2"/>
          </a:solidFill>
          <a:latin typeface="+mn-lt"/>
          <a:ea typeface="+mn-ea"/>
          <a:cs typeface="+mn-cs"/>
        </a:defRPr>
      </a:lvl1pPr>
      <a:lvl2pPr marL="914400" indent="-457200" algn="l" defTabSz="914400" rtl="0" eaLnBrk="1" latinLnBrk="0" hangingPunct="1">
        <a:spcBef>
          <a:spcPts val="600"/>
        </a:spcBef>
        <a:buClr>
          <a:schemeClr val="accent3">
            <a:lumMod val="50000"/>
          </a:schemeClr>
        </a:buClr>
        <a:buFont typeface="Wingdings" pitchFamily="2" charset="2"/>
        <a:buChar char=""/>
        <a:defRPr sz="2200" kern="1200">
          <a:solidFill>
            <a:schemeClr val="tx2"/>
          </a:solidFill>
          <a:latin typeface="+mn-lt"/>
          <a:ea typeface="+mn-ea"/>
          <a:cs typeface="+mn-cs"/>
        </a:defRPr>
      </a:lvl2pPr>
      <a:lvl3pPr marL="1371600" indent="-457200" algn="l" defTabSz="914400" rtl="0" eaLnBrk="1" latinLnBrk="0" hangingPunct="1">
        <a:spcBef>
          <a:spcPts val="600"/>
        </a:spcBef>
        <a:buClr>
          <a:schemeClr val="accent3"/>
        </a:buClr>
        <a:buFont typeface="Wingdings" pitchFamily="2" charset="2"/>
        <a:buChar char=""/>
        <a:defRPr sz="2000" kern="1200">
          <a:solidFill>
            <a:schemeClr val="tx2"/>
          </a:solidFill>
          <a:latin typeface="+mn-lt"/>
          <a:ea typeface="+mn-ea"/>
          <a:cs typeface="+mn-cs"/>
        </a:defRPr>
      </a:lvl3pPr>
      <a:lvl4pPr marL="1828800" indent="-457200" algn="l" defTabSz="914400" rtl="0" eaLnBrk="1" latinLnBrk="0" hangingPunct="1">
        <a:spcBef>
          <a:spcPts val="600"/>
        </a:spcBef>
        <a:buClr>
          <a:schemeClr val="accent3">
            <a:lumMod val="50000"/>
          </a:schemeClr>
        </a:buClr>
        <a:buFont typeface="Wingdings" pitchFamily="2" charset="2"/>
        <a:buChar char=""/>
        <a:defRPr sz="1800" kern="1200">
          <a:solidFill>
            <a:schemeClr val="tx2"/>
          </a:solidFill>
          <a:latin typeface="+mn-lt"/>
          <a:ea typeface="+mn-ea"/>
          <a:cs typeface="+mn-cs"/>
        </a:defRPr>
      </a:lvl4pPr>
      <a:lvl5pPr marL="2286000" indent="-457200" algn="l" defTabSz="914400" rtl="0" eaLnBrk="1" latinLnBrk="0" hangingPunct="1">
        <a:spcBef>
          <a:spcPts val="600"/>
        </a:spcBef>
        <a:buClr>
          <a:schemeClr val="accent3"/>
        </a:buClr>
        <a:buFont typeface="Wingdings" pitchFamily="2" charset="2"/>
        <a:buChar char=""/>
        <a:defRPr sz="1800" kern="1200">
          <a:solidFill>
            <a:schemeClr val="tx2"/>
          </a:solidFill>
          <a:latin typeface="+mn-lt"/>
          <a:ea typeface="+mn-ea"/>
          <a:cs typeface="+mn-cs"/>
        </a:defRPr>
      </a:lvl5pPr>
      <a:lvl6pPr marL="27432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6pPr>
      <a:lvl7pPr marL="32051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7pPr>
      <a:lvl8pPr marL="36576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8pPr>
      <a:lvl9pPr marL="41195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Becoming Effective In Networking</a:t>
            </a:r>
            <a:endParaRPr lang="en-US" dirty="0"/>
          </a:p>
        </p:txBody>
      </p:sp>
      <p:sp>
        <p:nvSpPr>
          <p:cNvPr id="3" name="Subtitle 2"/>
          <p:cNvSpPr>
            <a:spLocks noGrp="1"/>
          </p:cNvSpPr>
          <p:nvPr>
            <p:ph type="subTitle" idx="1"/>
          </p:nvPr>
        </p:nvSpPr>
        <p:spPr/>
        <p:txBody>
          <a:bodyPr/>
          <a:lstStyle/>
          <a:p>
            <a:r>
              <a:rPr lang="en-US" dirty="0" smtClean="0"/>
              <a:t>By Adnan Karimjee</a:t>
            </a:r>
            <a:endParaRPr lang="en-US" dirty="0"/>
          </a:p>
        </p:txBody>
      </p:sp>
    </p:spTree>
    <p:extLst>
      <p:ext uri="{BB962C8B-B14F-4D97-AF65-F5344CB8AC3E}">
        <p14:creationId xmlns:p14="http://schemas.microsoft.com/office/powerpoint/2010/main" val="13156436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Text Placeholder 2"/>
          <p:cNvSpPr>
            <a:spLocks noGrp="1"/>
          </p:cNvSpPr>
          <p:nvPr>
            <p:ph type="body" idx="1"/>
          </p:nvPr>
        </p:nvSpPr>
        <p:spPr>
          <a:xfrm>
            <a:off x="685800" y="4447961"/>
            <a:ext cx="7770813" cy="1755648"/>
          </a:xfrm>
        </p:spPr>
        <p:txBody>
          <a:bodyPr anchor="ctr">
            <a:noAutofit/>
          </a:bodyPr>
          <a:lstStyle/>
          <a:p>
            <a:r>
              <a:rPr lang="en-US" sz="2800" dirty="0" smtClean="0"/>
              <a:t>Video and the write-up of what I have </a:t>
            </a:r>
          </a:p>
          <a:p>
            <a:r>
              <a:rPr lang="en-US" sz="2800" dirty="0" smtClean="0"/>
              <a:t>spoken about can be found on</a:t>
            </a:r>
          </a:p>
          <a:p>
            <a:endParaRPr lang="en-US" sz="2800" dirty="0"/>
          </a:p>
          <a:p>
            <a:r>
              <a:rPr lang="en-US" sz="2800" b="1" dirty="0" smtClean="0">
                <a:solidFill>
                  <a:schemeClr val="tx1"/>
                </a:solidFill>
              </a:rPr>
              <a:t>www.adnank.com/effective-networking</a:t>
            </a:r>
          </a:p>
          <a:p>
            <a:endParaRPr lang="en-US" sz="2800" b="1" dirty="0"/>
          </a:p>
          <a:p>
            <a:r>
              <a:rPr lang="en-US" sz="2800" b="1" dirty="0" err="1" smtClean="0"/>
              <a:t>www.fakhriprofessionals.com</a:t>
            </a:r>
            <a:r>
              <a:rPr lang="en-US" sz="2800" b="1" dirty="0" smtClean="0"/>
              <a:t>/learning-forum</a:t>
            </a:r>
            <a:endParaRPr lang="en-US" sz="2800" b="1" dirty="0"/>
          </a:p>
        </p:txBody>
      </p:sp>
    </p:spTree>
    <p:extLst>
      <p:ext uri="{BB962C8B-B14F-4D97-AF65-F5344CB8AC3E}">
        <p14:creationId xmlns:p14="http://schemas.microsoft.com/office/powerpoint/2010/main" val="19580677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Evolution Of Networking</a:t>
            </a:r>
            <a:endParaRPr lang="en-US" dirty="0"/>
          </a:p>
        </p:txBody>
      </p:sp>
      <p:sp>
        <p:nvSpPr>
          <p:cNvPr id="3" name="Content Placeholder 2"/>
          <p:cNvSpPr>
            <a:spLocks noGrp="1"/>
          </p:cNvSpPr>
          <p:nvPr>
            <p:ph idx="1"/>
          </p:nvPr>
        </p:nvSpPr>
        <p:spPr>
          <a:xfrm>
            <a:off x="685800" y="2209799"/>
            <a:ext cx="7770813" cy="4195357"/>
          </a:xfrm>
        </p:spPr>
        <p:txBody>
          <a:bodyPr anchor="ctr">
            <a:noAutofit/>
          </a:bodyPr>
          <a:lstStyle/>
          <a:p>
            <a:r>
              <a:rPr lang="en-US" sz="3600" dirty="0" smtClean="0"/>
              <a:t>Started as a pure business tool</a:t>
            </a:r>
          </a:p>
          <a:p>
            <a:r>
              <a:rPr lang="en-US" sz="3600" dirty="0" smtClean="0"/>
              <a:t>Evolved to:</a:t>
            </a:r>
          </a:p>
          <a:p>
            <a:pPr lvl="1"/>
            <a:r>
              <a:rPr lang="en-US" sz="3200" dirty="0" smtClean="0"/>
              <a:t>Career Building/HR</a:t>
            </a:r>
          </a:p>
          <a:p>
            <a:pPr lvl="1"/>
            <a:r>
              <a:rPr lang="en-US" sz="3200" dirty="0" smtClean="0"/>
              <a:t>Investments/Funding</a:t>
            </a:r>
          </a:p>
          <a:p>
            <a:pPr lvl="1"/>
            <a:r>
              <a:rPr lang="en-US" sz="3200" dirty="0" smtClean="0"/>
              <a:t>Contacts/Relationships</a:t>
            </a:r>
          </a:p>
          <a:p>
            <a:pPr lvl="1"/>
            <a:r>
              <a:rPr lang="en-US" sz="3200" dirty="0" smtClean="0"/>
              <a:t>Marketing</a:t>
            </a:r>
          </a:p>
          <a:p>
            <a:pPr lvl="1"/>
            <a:r>
              <a:rPr lang="en-US" sz="3200" dirty="0" err="1" smtClean="0"/>
              <a:t>Etc</a:t>
            </a:r>
            <a:endParaRPr lang="en-US" sz="3200" dirty="0" smtClean="0"/>
          </a:p>
        </p:txBody>
      </p:sp>
    </p:spTree>
    <p:extLst>
      <p:ext uri="{BB962C8B-B14F-4D97-AF65-F5344CB8AC3E}">
        <p14:creationId xmlns:p14="http://schemas.microsoft.com/office/powerpoint/2010/main" val="33058434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Key Traits</a:t>
            </a:r>
            <a:endParaRPr lang="en-US" dirty="0"/>
          </a:p>
        </p:txBody>
      </p:sp>
      <p:sp>
        <p:nvSpPr>
          <p:cNvPr id="3" name="Content Placeholder 2"/>
          <p:cNvSpPr>
            <a:spLocks noGrp="1"/>
          </p:cNvSpPr>
          <p:nvPr>
            <p:ph idx="1"/>
          </p:nvPr>
        </p:nvSpPr>
        <p:spPr>
          <a:xfrm>
            <a:off x="685800" y="1998109"/>
            <a:ext cx="7770813" cy="4500417"/>
          </a:xfrm>
        </p:spPr>
        <p:txBody>
          <a:bodyPr anchor="ctr">
            <a:noAutofit/>
          </a:bodyPr>
          <a:lstStyle/>
          <a:p>
            <a:pPr marL="0" indent="0" algn="ctr">
              <a:lnSpc>
                <a:spcPct val="300000"/>
              </a:lnSpc>
              <a:buNone/>
            </a:pPr>
            <a:r>
              <a:rPr lang="en-US" sz="3600" b="1" dirty="0" smtClean="0"/>
              <a:t>1. Confidence</a:t>
            </a:r>
          </a:p>
          <a:p>
            <a:pPr marL="0" indent="0" algn="ctr">
              <a:lnSpc>
                <a:spcPct val="300000"/>
              </a:lnSpc>
              <a:buNone/>
            </a:pPr>
            <a:r>
              <a:rPr lang="en-US" sz="3600" b="1" dirty="0" smtClean="0"/>
              <a:t>2. Eliminating Your Comfort Zone</a:t>
            </a:r>
            <a:endParaRPr lang="en-US" sz="3600" b="1" dirty="0"/>
          </a:p>
        </p:txBody>
      </p:sp>
    </p:spTree>
    <p:extLst>
      <p:ext uri="{BB962C8B-B14F-4D97-AF65-F5344CB8AC3E}">
        <p14:creationId xmlns:p14="http://schemas.microsoft.com/office/powerpoint/2010/main" val="34199735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Bring With You</a:t>
            </a:r>
            <a:endParaRPr lang="en-US" dirty="0"/>
          </a:p>
        </p:txBody>
      </p:sp>
      <p:sp>
        <p:nvSpPr>
          <p:cNvPr id="3" name="Content Placeholder 2"/>
          <p:cNvSpPr>
            <a:spLocks noGrp="1"/>
          </p:cNvSpPr>
          <p:nvPr>
            <p:ph idx="1"/>
          </p:nvPr>
        </p:nvSpPr>
        <p:spPr>
          <a:xfrm>
            <a:off x="685800" y="2209800"/>
            <a:ext cx="7770813" cy="3168291"/>
          </a:xfrm>
        </p:spPr>
        <p:txBody>
          <a:bodyPr anchor="ctr">
            <a:noAutofit/>
          </a:bodyPr>
          <a:lstStyle/>
          <a:p>
            <a:pPr>
              <a:lnSpc>
                <a:spcPct val="200000"/>
              </a:lnSpc>
            </a:pPr>
            <a:r>
              <a:rPr lang="en-US" sz="3200" dirty="0" smtClean="0"/>
              <a:t>A brief pitch about yourself</a:t>
            </a:r>
          </a:p>
          <a:p>
            <a:pPr>
              <a:lnSpc>
                <a:spcPct val="200000"/>
              </a:lnSpc>
            </a:pPr>
            <a:r>
              <a:rPr lang="en-US" sz="3200" dirty="0" smtClean="0"/>
              <a:t>Visiting Cards</a:t>
            </a:r>
          </a:p>
          <a:p>
            <a:pPr>
              <a:lnSpc>
                <a:spcPct val="200000"/>
              </a:lnSpc>
            </a:pPr>
            <a:r>
              <a:rPr lang="en-US" sz="3200" dirty="0" smtClean="0"/>
              <a:t>A Positive </a:t>
            </a:r>
            <a:r>
              <a:rPr lang="en-US" sz="3200" dirty="0"/>
              <a:t>A</a:t>
            </a:r>
            <a:r>
              <a:rPr lang="en-US" sz="3200" dirty="0" smtClean="0"/>
              <a:t>ttitude</a:t>
            </a:r>
            <a:endParaRPr lang="en-US" sz="3200" dirty="0"/>
          </a:p>
        </p:txBody>
      </p:sp>
    </p:spTree>
    <p:extLst>
      <p:ext uri="{BB962C8B-B14F-4D97-AF65-F5344CB8AC3E}">
        <p14:creationId xmlns:p14="http://schemas.microsoft.com/office/powerpoint/2010/main" val="34446823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 When You Get There</a:t>
            </a:r>
            <a:endParaRPr lang="en-US" dirty="0"/>
          </a:p>
        </p:txBody>
      </p:sp>
      <p:sp>
        <p:nvSpPr>
          <p:cNvPr id="3" name="Content Placeholder 2"/>
          <p:cNvSpPr>
            <a:spLocks noGrp="1"/>
          </p:cNvSpPr>
          <p:nvPr>
            <p:ph idx="1"/>
          </p:nvPr>
        </p:nvSpPr>
        <p:spPr>
          <a:xfrm>
            <a:off x="685800" y="2209800"/>
            <a:ext cx="7770813" cy="3616465"/>
          </a:xfrm>
        </p:spPr>
        <p:txBody>
          <a:bodyPr anchor="ctr">
            <a:normAutofit/>
          </a:bodyPr>
          <a:lstStyle/>
          <a:p>
            <a:r>
              <a:rPr lang="en-US" sz="3200" dirty="0" smtClean="0"/>
              <a:t>Scan the room</a:t>
            </a:r>
          </a:p>
          <a:p>
            <a:r>
              <a:rPr lang="en-US" sz="3200" dirty="0" smtClean="0"/>
              <a:t>Avoid </a:t>
            </a:r>
            <a:r>
              <a:rPr lang="en-US" sz="3200" smtClean="0"/>
              <a:t>hanging on to </a:t>
            </a:r>
            <a:r>
              <a:rPr lang="en-US" sz="3200" dirty="0" smtClean="0"/>
              <a:t>one person</a:t>
            </a:r>
          </a:p>
          <a:p>
            <a:r>
              <a:rPr lang="en-US" sz="3200" dirty="0" smtClean="0"/>
              <a:t>Listen, Connect and Engage</a:t>
            </a:r>
          </a:p>
          <a:p>
            <a:r>
              <a:rPr lang="en-US" sz="3200" dirty="0" smtClean="0"/>
              <a:t>Be Courteous</a:t>
            </a:r>
            <a:endParaRPr lang="en-US" sz="3200" dirty="0"/>
          </a:p>
        </p:txBody>
      </p:sp>
    </p:spTree>
    <p:extLst>
      <p:ext uri="{BB962C8B-B14F-4D97-AF65-F5344CB8AC3E}">
        <p14:creationId xmlns:p14="http://schemas.microsoft.com/office/powerpoint/2010/main" val="17970831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3" name="Content Placeholder 2"/>
          <p:cNvSpPr>
            <a:spLocks noGrp="1"/>
          </p:cNvSpPr>
          <p:nvPr>
            <p:ph idx="1"/>
          </p:nvPr>
        </p:nvSpPr>
        <p:spPr/>
        <p:txBody>
          <a:bodyPr anchor="ctr">
            <a:normAutofit/>
          </a:bodyPr>
          <a:lstStyle/>
          <a:p>
            <a:r>
              <a:rPr lang="en-US" sz="3200" dirty="0"/>
              <a:t>Compose </a:t>
            </a:r>
            <a:r>
              <a:rPr lang="en-US" sz="3200" dirty="0" smtClean="0"/>
              <a:t>yourself</a:t>
            </a:r>
          </a:p>
          <a:p>
            <a:r>
              <a:rPr lang="en-US" sz="3200" dirty="0" smtClean="0"/>
              <a:t>Look for pairs</a:t>
            </a:r>
          </a:p>
          <a:p>
            <a:r>
              <a:rPr lang="en-US" sz="3200" dirty="0" smtClean="0"/>
              <a:t>Find a common ground</a:t>
            </a:r>
          </a:p>
          <a:p>
            <a:r>
              <a:rPr lang="en-US" sz="3200" dirty="0" smtClean="0"/>
              <a:t>Ask someone to introduce you</a:t>
            </a:r>
            <a:endParaRPr lang="en-US" sz="3200" dirty="0"/>
          </a:p>
        </p:txBody>
      </p:sp>
    </p:spTree>
    <p:extLst>
      <p:ext uri="{BB962C8B-B14F-4D97-AF65-F5344CB8AC3E}">
        <p14:creationId xmlns:p14="http://schemas.microsoft.com/office/powerpoint/2010/main" val="22650774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 On Networking</a:t>
            </a:r>
            <a:endParaRPr lang="en-US" dirty="0"/>
          </a:p>
        </p:txBody>
      </p:sp>
      <p:sp>
        <p:nvSpPr>
          <p:cNvPr id="3" name="Content Placeholder 2"/>
          <p:cNvSpPr>
            <a:spLocks noGrp="1"/>
          </p:cNvSpPr>
          <p:nvPr>
            <p:ph idx="1"/>
          </p:nvPr>
        </p:nvSpPr>
        <p:spPr>
          <a:xfrm>
            <a:off x="685800" y="2209800"/>
            <a:ext cx="7770813" cy="4648200"/>
          </a:xfrm>
        </p:spPr>
        <p:txBody>
          <a:bodyPr>
            <a:noAutofit/>
          </a:bodyPr>
          <a:lstStyle/>
          <a:p>
            <a:r>
              <a:rPr lang="en-US" sz="3200" dirty="0" smtClean="0"/>
              <a:t>Send them a mail the day after</a:t>
            </a:r>
          </a:p>
          <a:p>
            <a:r>
              <a:rPr lang="en-US" sz="3200" dirty="0" smtClean="0"/>
              <a:t>Keep to your promises</a:t>
            </a:r>
          </a:p>
          <a:p>
            <a:r>
              <a:rPr lang="en-US" sz="3200" dirty="0" smtClean="0"/>
              <a:t>Use holidays as an excuse to stay connected</a:t>
            </a:r>
          </a:p>
          <a:p>
            <a:r>
              <a:rPr lang="en-US" sz="3200" dirty="0" smtClean="0"/>
              <a:t>Keep to e-mail. Other means should only be used once you have built a relationship.</a:t>
            </a:r>
          </a:p>
          <a:p>
            <a:endParaRPr lang="en-US" sz="3200" dirty="0"/>
          </a:p>
        </p:txBody>
      </p:sp>
    </p:spTree>
    <p:extLst>
      <p:ext uri="{BB962C8B-B14F-4D97-AF65-F5344CB8AC3E}">
        <p14:creationId xmlns:p14="http://schemas.microsoft.com/office/powerpoint/2010/main" val="14475286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final do’s and don’ts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01375568"/>
              </p:ext>
            </p:extLst>
          </p:nvPr>
        </p:nvGraphicFramePr>
        <p:xfrm>
          <a:off x="-3" y="2024888"/>
          <a:ext cx="9144004" cy="4833112"/>
        </p:xfrm>
        <a:graphic>
          <a:graphicData uri="http://schemas.openxmlformats.org/drawingml/2006/table">
            <a:tbl>
              <a:tblPr firstRow="1" bandRow="1">
                <a:tableStyleId>{1FECB4D8-DB02-4DC6-A0A2-4F2EBAE1DC90}</a:tableStyleId>
              </a:tblPr>
              <a:tblGrid>
                <a:gridCol w="4572002"/>
                <a:gridCol w="4572002"/>
              </a:tblGrid>
              <a:tr h="827289">
                <a:tc>
                  <a:txBody>
                    <a:bodyPr/>
                    <a:lstStyle/>
                    <a:p>
                      <a:pPr algn="ctr"/>
                      <a:r>
                        <a:rPr lang="en-US" sz="2800" dirty="0" smtClean="0"/>
                        <a:t>Do’s</a:t>
                      </a:r>
                      <a:endParaRPr lang="en-US" sz="2800" dirty="0"/>
                    </a:p>
                  </a:txBody>
                  <a:tcPr/>
                </a:tc>
                <a:tc>
                  <a:txBody>
                    <a:bodyPr/>
                    <a:lstStyle/>
                    <a:p>
                      <a:pPr algn="ctr"/>
                      <a:r>
                        <a:rPr lang="en-US" sz="3200" dirty="0" smtClean="0"/>
                        <a:t>Don’ts</a:t>
                      </a:r>
                      <a:endParaRPr lang="en-US" sz="3200" dirty="0"/>
                    </a:p>
                  </a:txBody>
                  <a:tcPr/>
                </a:tc>
              </a:tr>
              <a:tr h="4005823">
                <a:tc>
                  <a:txBody>
                    <a:bodyPr/>
                    <a:lstStyle/>
                    <a:p>
                      <a:pPr marL="457200" indent="-457200">
                        <a:lnSpc>
                          <a:spcPct val="100000"/>
                        </a:lnSpc>
                        <a:buClr>
                          <a:schemeClr val="accent6"/>
                        </a:buClr>
                        <a:buSzPct val="100000"/>
                        <a:buFont typeface="Arial"/>
                        <a:buChar char="•"/>
                      </a:pPr>
                      <a:r>
                        <a:rPr lang="en-US" sz="3200" baseline="0" dirty="0" smtClean="0"/>
                        <a:t>Research attendees before an event</a:t>
                      </a:r>
                    </a:p>
                    <a:p>
                      <a:pPr marL="457200" indent="-457200">
                        <a:lnSpc>
                          <a:spcPct val="100000"/>
                        </a:lnSpc>
                        <a:buClr>
                          <a:schemeClr val="accent6"/>
                        </a:buClr>
                        <a:buSzPct val="100000"/>
                        <a:buFont typeface="Arial"/>
                        <a:buChar char="•"/>
                      </a:pPr>
                      <a:r>
                        <a:rPr lang="en-US" sz="3200" baseline="0" dirty="0" smtClean="0"/>
                        <a:t>Practice your pitch</a:t>
                      </a:r>
                    </a:p>
                    <a:p>
                      <a:pPr marL="457200" indent="-457200">
                        <a:lnSpc>
                          <a:spcPct val="100000"/>
                        </a:lnSpc>
                        <a:buClr>
                          <a:schemeClr val="accent6"/>
                        </a:buClr>
                        <a:buSzPct val="100000"/>
                        <a:buFont typeface="Arial"/>
                        <a:buChar char="•"/>
                      </a:pPr>
                      <a:r>
                        <a:rPr lang="en-US" sz="3200" baseline="0" dirty="0" smtClean="0"/>
                        <a:t>Carry visiting cards</a:t>
                      </a:r>
                    </a:p>
                    <a:p>
                      <a:pPr marL="457200" indent="-457200">
                        <a:lnSpc>
                          <a:spcPct val="100000"/>
                        </a:lnSpc>
                        <a:buClr>
                          <a:schemeClr val="accent6"/>
                        </a:buClr>
                        <a:buSzPct val="100000"/>
                        <a:buFont typeface="Arial"/>
                        <a:buChar char="•"/>
                      </a:pPr>
                      <a:r>
                        <a:rPr lang="en-US" sz="3200" baseline="0" dirty="0" smtClean="0"/>
                        <a:t>Engage attentively</a:t>
                      </a:r>
                    </a:p>
                    <a:p>
                      <a:endParaRPr lang="en-US" baseline="0" dirty="0" smtClean="0"/>
                    </a:p>
                  </a:txBody>
                  <a:tcPr/>
                </a:tc>
                <a:tc>
                  <a:txBody>
                    <a:bodyPr/>
                    <a:lstStyle/>
                    <a:p>
                      <a:pPr marL="285750" indent="-285750">
                        <a:buFont typeface="Arial"/>
                        <a:buChar char="•"/>
                      </a:pPr>
                      <a:r>
                        <a:rPr lang="en-US" sz="3200" dirty="0" smtClean="0"/>
                        <a:t>Go unprepared</a:t>
                      </a:r>
                    </a:p>
                    <a:p>
                      <a:pPr marL="285750" indent="-285750">
                        <a:buFont typeface="Arial"/>
                        <a:buChar char="•"/>
                      </a:pPr>
                      <a:r>
                        <a:rPr lang="en-US" sz="3200" dirty="0" smtClean="0"/>
                        <a:t>Avoid meeting new</a:t>
                      </a:r>
                      <a:r>
                        <a:rPr lang="en-US" sz="3200" baseline="0" dirty="0" smtClean="0"/>
                        <a:t> people</a:t>
                      </a:r>
                      <a:endParaRPr lang="en-US" sz="3200" dirty="0" smtClean="0"/>
                    </a:p>
                    <a:p>
                      <a:pPr marL="285750" indent="-285750">
                        <a:buFont typeface="Arial"/>
                        <a:buChar char="•"/>
                      </a:pPr>
                      <a:r>
                        <a:rPr lang="en-US" sz="3200" dirty="0" smtClean="0"/>
                        <a:t>Seem</a:t>
                      </a:r>
                      <a:r>
                        <a:rPr lang="en-US" sz="3200" baseline="0" dirty="0" smtClean="0"/>
                        <a:t> disinterested</a:t>
                      </a:r>
                    </a:p>
                    <a:p>
                      <a:pPr marL="285750" indent="-285750">
                        <a:buFont typeface="Arial"/>
                        <a:buChar char="•"/>
                      </a:pPr>
                      <a:r>
                        <a:rPr lang="en-US" sz="3200" baseline="0" dirty="0" smtClean="0"/>
                        <a:t>Not follow-up</a:t>
                      </a:r>
                    </a:p>
                    <a:p>
                      <a:pPr marL="285750" indent="-285750">
                        <a:buFont typeface="Arial"/>
                        <a:buChar char="•"/>
                      </a:pPr>
                      <a:endParaRPr lang="en-US" sz="3200" dirty="0"/>
                    </a:p>
                  </a:txBody>
                  <a:tcPr/>
                </a:tc>
              </a:tr>
            </a:tbl>
          </a:graphicData>
        </a:graphic>
      </p:graphicFrame>
    </p:spTree>
    <p:extLst>
      <p:ext uri="{BB962C8B-B14F-4D97-AF65-F5344CB8AC3E}">
        <p14:creationId xmlns:p14="http://schemas.microsoft.com/office/powerpoint/2010/main" val="19179919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29500028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majorFont>
      <a:minorFont>
        <a:latin typeface="Calisto MT"/>
        <a:ea typeface=""/>
        <a:cs typeface=""/>
        <a:font script="Jpan" typeface="ＭＳ 明朝"/>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186</TotalTime>
  <Words>984</Words>
  <Application>Microsoft Macintosh PowerPoint</Application>
  <PresentationFormat>On-screen Show (4:3)</PresentationFormat>
  <Paragraphs>117</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Folio</vt:lpstr>
      <vt:lpstr>Becoming Effective In Networking</vt:lpstr>
      <vt:lpstr>Evolution Of Networking</vt:lpstr>
      <vt:lpstr>Two Key Traits</vt:lpstr>
      <vt:lpstr>What To Bring With You</vt:lpstr>
      <vt:lpstr>What To Do When You Get There</vt:lpstr>
      <vt:lpstr>Tips</vt:lpstr>
      <vt:lpstr>Keep On Networking</vt:lpstr>
      <vt:lpstr>Some final do’s and don’ts </vt:lpstr>
      <vt:lpstr>Questions?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Effective In Networking</dc:title>
  <dc:creator>Adnan Karimjee</dc:creator>
  <cp:lastModifiedBy>Adnan Karimjee</cp:lastModifiedBy>
  <cp:revision>14</cp:revision>
  <dcterms:created xsi:type="dcterms:W3CDTF">2015-07-06T09:38:03Z</dcterms:created>
  <dcterms:modified xsi:type="dcterms:W3CDTF">2015-07-06T12:44:27Z</dcterms:modified>
</cp:coreProperties>
</file>